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70" r:id="rId5"/>
    <p:sldId id="271" r:id="rId6"/>
    <p:sldId id="269" r:id="rId7"/>
    <p:sldId id="26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A65BD-BF11-4067-88C5-D14440600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968922-63AF-45AA-8963-BE8A1ED649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509B63-DBC9-4FA6-8C5A-C229EBBD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5E3085-956F-47EB-96B4-B0DD8E293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181D8-78A5-448C-B469-3F5D25D09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98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151DA2-E395-4E5E-9674-84BE0E02C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D2A7FE-FAF6-4CF1-9F65-CABB174A1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78C502-7FC6-49FC-A1A4-8F0BF583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D87CD4-C06B-40CE-93BE-3DDFCD39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72FBFD-140B-4D48-82FB-8BFB6F14F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47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E2864B2-E98C-43A8-8618-859BC4F5A6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D9AEB7-9C0E-4A48-AC17-631BB3832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A49BA4-F4FA-498B-8C0B-DA8510D5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F56EC2-CEB1-43BD-B3A9-06ADB9D67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F1D2DE-6629-4E7C-B424-3B1B094A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167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826E7-BBFE-4C3F-AD0F-62E18B97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E3DEC6-549F-4EF7-A566-E89E9E39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B9B7D5-82C8-4C12-9C76-7709EFDD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7FBC47-2BD2-47C7-85A0-A09B4BE22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92AA2E-AFE7-4191-AC70-E1DA296E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27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14685-C4B1-4F81-B425-FF7AD9331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0D3125-7DDE-461D-8AB1-447F8ACD5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C43E4-F156-429C-8862-749231E1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7C63AA-DDA2-4B8B-B4EE-5A439DEB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30A671-04F8-4F2D-BE70-B69FD2ED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6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FEF17-BB7A-4E18-89FB-5083CF2C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0424520-597B-4E5A-9D81-B9D1B56B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2F12D8A-14D5-45E7-9800-90E6FC5AE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8BBA22D-BC3E-45D5-BB59-75E6C43E1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975513-55E6-4137-A464-D9853F74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E10970-9773-4199-B083-C4F3E714C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141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410B5-8840-4534-B364-E04488F93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6B8F39-F1C5-4C53-81D3-D5D98227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C7B248-53DF-4700-BC92-040449CBD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3920B61-E16E-4037-92EA-D9C43045B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C94EB18-62EF-43DD-83CC-53040D3050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2D3DFF1-1F2A-47C7-AA91-67268AE2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67BE9B-CA49-4FF0-B771-025543A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23C3FB7-5900-4EEC-AEA4-B980BB113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34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3EEB9B-911C-44C1-ADF0-068D05167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4E391F-606C-4690-95DF-9432A9E66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DF588D-18A7-432A-80D8-F47A98669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AEDC3B6-B381-4F27-87CD-E9764A4A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86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A0B44A3-A8B6-494F-A760-9BBD62A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288536B-7F6F-4EC9-9CC6-A6A3D00F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734DEC-B022-436B-9548-582931E0C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187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2257B-E679-4F4F-81DC-69AF5A86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38FC68-018F-4801-95E8-9E19BB3B2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4FAF3EC-8B1B-41D7-8D51-C09B7F62AA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98E509-D3DF-4F78-9948-A331BADBB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C965CF-554F-4392-BF85-C303B92B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5D79A8-274E-4F77-80BE-6DA324D0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446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88497-9954-44FD-BA1F-8A084AAA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06F5788-F195-4252-96D1-F2825F88B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6928BCF-3152-40CD-AB59-E8136F2A0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072348-2F2E-4A6B-8C05-C9599258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5F6A2A-6F2C-43EF-9108-74FC6DC7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A10262-75E0-4347-9711-0E6130B8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4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87251A7-F563-41D2-A52D-FC4AEBA58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B2EFCAB-D6D8-4FD1-B5C5-3FFCFED93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A91C10-36E3-48F4-BF55-F78467DC4C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7E2D2-96AB-457D-B1EB-2007DAD8CFAE}" type="datetimeFigureOut">
              <a:rPr lang="cs-CZ" smtClean="0"/>
              <a:t>10.01.2019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CFDCB5-9D84-41F2-8282-CE34FD05CC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83B331-A82F-4376-885A-E56117113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C9D3-D944-4E66-8BD1-B9673CB880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5877" y="219016"/>
            <a:ext cx="1931759" cy="1712241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167848" y="3152200"/>
            <a:ext cx="61727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Dostupné vzdělání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pro všechny kdo </a:t>
            </a:r>
          </a:p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chtějí znát a umět víc…</a:t>
            </a:r>
          </a:p>
          <a:p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4467B63-7EBB-4AAB-8DFA-9C41FB6E7D2C}"/>
              </a:ext>
            </a:extLst>
          </p:cNvPr>
          <p:cNvSpPr/>
          <p:nvPr/>
        </p:nvSpPr>
        <p:spPr>
          <a:xfrm>
            <a:off x="572696" y="542808"/>
            <a:ext cx="430152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pro vedoucí zaměstnance škol a školských zařízení</a:t>
            </a:r>
          </a:p>
          <a:p>
            <a:r>
              <a:rPr lang="cs-CZ" sz="1600" dirty="0">
                <a:solidFill>
                  <a:schemeClr val="bg1"/>
                </a:solidFill>
              </a:rPr>
              <a:t>Čj</a:t>
            </a:r>
            <a:r>
              <a:rPr lang="cs-CZ" sz="1600">
                <a:solidFill>
                  <a:schemeClr val="bg1"/>
                </a:solidFill>
              </a:rPr>
              <a:t>.: MSMT-22622/2017-3-826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9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7899" y="179261"/>
            <a:ext cx="1415509" cy="1254656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+mj-lt"/>
              <a:buAutoNum type="arabicPeriod"/>
            </a:pPr>
            <a:r>
              <a:rPr lang="cs-CZ" dirty="0">
                <a:solidFill>
                  <a:srgbClr val="00B050"/>
                </a:solidFill>
              </a:rPr>
              <a:t>Popis vzdělávacího         programu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361044" y="1916346"/>
            <a:ext cx="52145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Vzdělávací program  je určen především pro zaměstnance škol a školských zařízení, kteří mají ve školách na starosti oblast BOZP a PO. </a:t>
            </a:r>
          </a:p>
          <a:p>
            <a:pPr algn="just"/>
            <a:r>
              <a:rPr lang="cs-CZ" dirty="0"/>
              <a:t>Z ustanovení § 101 odst. 2 zákoníku práce vyplývá, že všichni vedoucí zaměstnanci musí být proškoleni odborně způsobilou osobou v oblasti BOZP a PO. </a:t>
            </a:r>
            <a:r>
              <a:rPr lang="cs-CZ" b="1" dirty="0"/>
              <a:t>Seminář jim toto odborné vzdělání na požadované úrovni nabízí.</a:t>
            </a:r>
          </a:p>
          <a:p>
            <a:pPr algn="just"/>
            <a:r>
              <a:rPr lang="cs-CZ" dirty="0"/>
              <a:t>Obsah semináře je zaměřen na všechny zásadní legislativní změny v oblasti BOZP v souladu se zákonem č. 262/2006 Sb., zákoníkem práce, zákonem č. 309/2006 Sb. (zákon o zajištění dalších podmínek bezpečnosti a ochrany zdraví při práci) a dalšími související normami. </a:t>
            </a:r>
          </a:p>
          <a:p>
            <a:pPr algn="just"/>
            <a:r>
              <a:rPr lang="cs-CZ" dirty="0"/>
              <a:t>Dále je zaměřen na legislativní změny v oblasti pracovnělékařských služeb.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9C37B079-5468-416F-A4F2-3989BE5CC965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73E8FB23-6C12-4B5A-B3E5-7B8CF23AC7D3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23173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2.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 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Základní pojmy v oblasti BOZP - znalost základních pojmů v oblasti bezpečnosti a ochrany zdraví při práci, využití v praxi. Znalost jednotlivých vztahů mezi těmito pojmy.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Práva a povinnosti zaměstnavatelů a zaměstnanců - práva a povinnosti zaměstnavatelů a zaměstnanců, které vyplývají ze ZP, zákona o bezpečnosti, zákona o ochraně veřejného zdraví, školského zákona a pracovního řádu.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Pracovní a školní úrazy - nařízení vlády č. 201/2010 Sb., vyhláška č. 64/2005 Sb. a odpovědnost za škodu vzniklou úrazem.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Školení zaměstnanců a poučení žáků - školení vedoucích zaměstnanců a zaměstnanců v oblasti BOZP; poučení žáků v oblasti BOZP.</a:t>
            </a:r>
          </a:p>
          <a:p>
            <a:pPr algn="just"/>
            <a:r>
              <a:rPr lang="en-US" dirty="0"/>
              <a:t>						</a:t>
            </a: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16A57D09-261D-4ADE-8794-098EFA9D8353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52461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3.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 II.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72782" y="1961319"/>
            <a:ext cx="53698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Pracovnělékařské služby a zdravotní způsobilost zaměstnanců a žáků - práva a povinnosti zaměstnavatelů a zaměstnanců daná ZP, zdravotnické zákony a vyhlášky.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Kategorizace prací - povinnosti zaměstnavatele vyplývající ze zákona o ochraně veřejného zdraví a vyhláška č. 432/2003 Sb.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Pracovní podmínky zaměstnanců, zaměstnankyň  a mladistvých - požadavky na pracoviště a pracovní prostředí, hygienické požadavky na prostory a provoz zařízení a provozoven.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Osobní ochranné pracovní prostředky, mycí, čisticí a dezinfekční prostředky - povinnosti zaměstnavatele vyplývající ze ZP a nařízení vlády č. 495/2001 Sb.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Prevence rizik, odborná způsobilost v prevenci rizik - povinnosti zaměstnavatele vyplývající ze ZP a zákona o bezpečnosti.</a:t>
            </a:r>
          </a:p>
          <a:p>
            <a:pPr lvl="0" algn="just"/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FD45CD6-E4B1-4723-AD32-16BF0CBE37E6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7402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4. Podrobný obsah     </a:t>
            </a:r>
          </a:p>
          <a:p>
            <a:pPr algn="l"/>
            <a:r>
              <a:rPr lang="cs-CZ" dirty="0">
                <a:solidFill>
                  <a:srgbClr val="00B050"/>
                </a:solidFill>
              </a:rPr>
              <a:t>     výuky III.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110295" y="2001076"/>
            <a:ext cx="53698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Prověrka BOZP - příprava a provedení prověrky stavu BOZP ve škole a školském zařízení.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Základní legislativní předpisy v oblasti PO, členění provozovaných činností podle požárního nebezpečí, povinná dokumentace požární ochrany na škole, školení a odborná příprava, pomoc při zdolávání požárů, povinnosti právnických osob a podnikajících fyzických osob, vedoucích zaměstnanců a zaměstnanců.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cs-CZ" dirty="0"/>
              <a:t>Stanovení organizace zabezpečení PO, požární poplachové směrnice, evakuační plány, požární řády, dokumentace zdolávání požáru, požární kniha, výkon státního požárního dozoru, praktické příklady a nejčastější chyby v činnostech PO.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FD45CD6-E4B1-4723-AD32-16BF0CBE37E6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23567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0191" y="219016"/>
            <a:ext cx="1547445" cy="1371599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EF8D63BC-F6CD-4806-A926-458365A0E15A}"/>
              </a:ext>
            </a:extLst>
          </p:cNvPr>
          <p:cNvSpPr txBox="1">
            <a:spLocks/>
          </p:cNvSpPr>
          <p:nvPr/>
        </p:nvSpPr>
        <p:spPr>
          <a:xfrm>
            <a:off x="804672" y="4219574"/>
            <a:ext cx="3348228" cy="12287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rgbClr val="00B050"/>
                </a:solidFill>
              </a:rPr>
              <a:t>5. Cena kurzu a lektoři</a:t>
            </a:r>
          </a:p>
          <a:p>
            <a:r>
              <a:rPr lang="cs-CZ" dirty="0"/>
              <a:t> 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0E3A47C-194A-4249-9368-36F4BE4F4ED5}"/>
              </a:ext>
            </a:extLst>
          </p:cNvPr>
          <p:cNvSpPr txBox="1"/>
          <p:nvPr/>
        </p:nvSpPr>
        <p:spPr>
          <a:xfrm>
            <a:off x="6318554" y="1776842"/>
            <a:ext cx="55390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/>
              <a:t>CENA ZA STUDIUM: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člen ČMOS PŠ 500 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ostatní 970 Kč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/>
          </a:p>
          <a:p>
            <a:pPr algn="just"/>
            <a:r>
              <a:rPr lang="cs-CZ" b="1" dirty="0"/>
              <a:t>HODINOVÁ DOTACE: </a:t>
            </a:r>
            <a:r>
              <a:rPr lang="cs-CZ" dirty="0"/>
              <a:t> 8 vyučovacích hodin.</a:t>
            </a:r>
            <a:endParaRPr lang="pl-PL" dirty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LEKTOR:</a:t>
            </a:r>
          </a:p>
          <a:p>
            <a:pPr algn="just"/>
            <a:r>
              <a:rPr lang="cs-CZ" b="1" dirty="0"/>
              <a:t>Mgr</a:t>
            </a:r>
            <a:r>
              <a:rPr lang="en-US" b="1" dirty="0"/>
              <a:t>. </a:t>
            </a:r>
            <a:r>
              <a:rPr lang="cs-CZ" b="1" dirty="0"/>
              <a:t>Eva Dvořáčková</a:t>
            </a:r>
            <a:r>
              <a:rPr lang="en-US" b="1" dirty="0"/>
              <a:t> </a:t>
            </a:r>
            <a:endParaRPr lang="cs-CZ" b="1" dirty="0"/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PaedDr. Pavel Skácelík</a:t>
            </a:r>
          </a:p>
          <a:p>
            <a:r>
              <a:rPr lang="cs-CZ" dirty="0"/>
              <a:t>Vystudoval Pedagogickou fakultu UP Olomouc, dále mj.  doktorandské studium Zdravotně sociální fakulty Jihočeské Univerzity. Rozsáhlá pedagogická i lektorská práce, tvorba odborných článků i publikací v oblasti </a:t>
            </a:r>
            <a:r>
              <a:rPr lang="cs-CZ"/>
              <a:t>BOZP.</a:t>
            </a:r>
            <a:endParaRPr lang="cs-CZ" dirty="0"/>
          </a:p>
          <a:p>
            <a:r>
              <a:rPr lang="en-US" dirty="0"/>
              <a:t>                                                  </a:t>
            </a:r>
            <a:endParaRPr lang="cs-CZ" b="1" dirty="0"/>
          </a:p>
          <a:p>
            <a:pPr algn="just"/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2A3577B-EBEC-450D-A27D-4E02CF7BDB33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0D8741E1-54B8-491C-A4F1-F6A441FCB130}"/>
              </a:ext>
            </a:extLst>
          </p:cNvPr>
          <p:cNvSpPr/>
          <p:nvPr/>
        </p:nvSpPr>
        <p:spPr>
          <a:xfrm>
            <a:off x="725096" y="695208"/>
            <a:ext cx="43015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…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06967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55FFF17-D3D5-4F58-BA56-54EA901CE03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6F670B-A60F-4898-BB4B-9A056B2A85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0007" y="219017"/>
            <a:ext cx="1666654" cy="1477262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A686F2E1-01F5-4B2D-9770-63275DDDD5FC}"/>
              </a:ext>
            </a:extLst>
          </p:cNvPr>
          <p:cNvSpPr txBox="1"/>
          <p:nvPr/>
        </p:nvSpPr>
        <p:spPr>
          <a:xfrm>
            <a:off x="6321284" y="3536513"/>
            <a:ext cx="61727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solidFill>
                  <a:schemeClr val="bg1">
                    <a:lumMod val="50000"/>
                  </a:schemeClr>
                </a:solidFill>
              </a:rPr>
              <a:t>Těšíme se na Vás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C9299E1-3F20-44BA-8444-CABA1DBB1ECF}"/>
              </a:ext>
            </a:extLst>
          </p:cNvPr>
          <p:cNvSpPr txBox="1"/>
          <p:nvPr/>
        </p:nvSpPr>
        <p:spPr>
          <a:xfrm>
            <a:off x="6361044" y="202810"/>
            <a:ext cx="382987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Pro všechny kdo                            </a:t>
            </a:r>
          </a:p>
          <a:p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       chtějí znát a umět víc</a:t>
            </a:r>
            <a:br>
              <a:rPr lang="cs-CZ" sz="4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EA900F20-0A02-4DC1-B163-4F1A8C90F1DD}"/>
              </a:ext>
            </a:extLst>
          </p:cNvPr>
          <p:cNvSpPr/>
          <p:nvPr/>
        </p:nvSpPr>
        <p:spPr>
          <a:xfrm>
            <a:off x="572696" y="542808"/>
            <a:ext cx="43015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Bezpečnost a ochrana zdraví při práci (BOZP) a  požární ochrana (PO) pro vedoucí zaměstnance škol a školských zařízení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344016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603</TotalTime>
  <Words>576</Words>
  <Application>Microsoft Office PowerPoint</Application>
  <PresentationFormat>Širokoúhlá obrazovka</PresentationFormat>
  <Paragraphs>66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Využití sociálních sítí v komunikaci organizace</dc:title>
  <dc:creator>Evžen Staněk</dc:creator>
  <cp:lastModifiedBy>Tomáš Faflík</cp:lastModifiedBy>
  <cp:revision>63</cp:revision>
  <dcterms:created xsi:type="dcterms:W3CDTF">2018-03-20T10:49:50Z</dcterms:created>
  <dcterms:modified xsi:type="dcterms:W3CDTF">2019-01-10T08:39:01Z</dcterms:modified>
</cp:coreProperties>
</file>